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6" r:id="rId10"/>
    <p:sldId id="265"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Helvetica Neue" panose="02000503000000020004" pitchFamily="2"/>
      <p:regular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6"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0"/>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9913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 Dunn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a:solidFill>
                  <a:srgbClr val="656E77"/>
                </a:solidFill>
                <a:latin typeface="Roboto"/>
                <a:ea typeface="Roboto"/>
                <a:cs typeface="Roboto"/>
                <a:sym typeface="Roboto"/>
              </a:rPr>
              <a:t>23</a:t>
            </a: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a:t>
            </a:r>
            <a:r>
              <a:rPr lang="en-CA" sz="1200" dirty="0">
                <a:solidFill>
                  <a:srgbClr val="656E77"/>
                </a:solidFill>
                <a:latin typeface="Roboto"/>
                <a:ea typeface="Roboto"/>
                <a:cs typeface="Roboto"/>
                <a:sym typeface="Roboto"/>
              </a:rPr>
              <a:t>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pic>
        <p:nvPicPr>
          <p:cNvPr id="12" name="Picture 11">
            <a:extLst>
              <a:ext uri="{FF2B5EF4-FFF2-40B4-BE49-F238E27FC236}">
                <a16:creationId xmlns:a16="http://schemas.microsoft.com/office/drawing/2014/main" id="{F401E887-BCA1-4915-A5E8-62DE85A434E9}"/>
              </a:ext>
            </a:extLst>
          </p:cNvPr>
          <p:cNvPicPr>
            <a:picLocks noChangeAspect="1"/>
          </p:cNvPicPr>
          <p:nvPr/>
        </p:nvPicPr>
        <p:blipFill>
          <a:blip r:embed="rId4"/>
          <a:stretch>
            <a:fillRect/>
          </a:stretch>
        </p:blipFill>
        <p:spPr>
          <a:xfrm>
            <a:off x="1130478" y="1463747"/>
            <a:ext cx="1542083" cy="192760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0503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 machine learning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85134" y="1631324"/>
            <a:ext cx="7209335" cy="3970318"/>
          </a:xfrm>
          <a:prstGeom prst="rect">
            <a:avLst/>
          </a:prstGeom>
          <a:noFill/>
        </p:spPr>
        <p:txBody>
          <a:bodyPr wrap="square" rtlCol="0" anchor="t">
            <a:spAutoFit/>
          </a:bodyPr>
          <a:lstStyle/>
          <a:p>
            <a:pPr marL="285750" indent="-285750">
              <a:buFont typeface="Arial" panose="020B0604020202020204" pitchFamily="34" charset="0"/>
              <a:buChar char="•"/>
            </a:pPr>
            <a:r>
              <a:rPr lang="en-CA" sz="1600" dirty="0"/>
              <a:t>The solution can be implemented into a web-based platform, where users may access it</a:t>
            </a:r>
          </a:p>
          <a:p>
            <a:pPr marL="285750" indent="-285750">
              <a:buFont typeface="Arial" panose="020B0604020202020204" pitchFamily="34" charset="0"/>
              <a:buChar char="•"/>
            </a:pPr>
            <a:r>
              <a:rPr lang="en-CA" sz="1600" dirty="0"/>
              <a:t>The model uses the shown architecture with the following sample data needed:</a:t>
            </a:r>
          </a:p>
          <a:p>
            <a:pPr marL="285750" lvl="1" indent="-285750">
              <a:buFont typeface="Arial" panose="020B0604020202020204" pitchFamily="34" charset="0"/>
              <a:buChar char="•"/>
            </a:pPr>
            <a:endParaRPr lang="en-CA" sz="1600" dirty="0"/>
          </a:p>
          <a:p>
            <a:pPr marL="285750" lvl="4"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dirty="0"/>
              <a:t>This information is provided hourly, for free, on the IESO and </a:t>
            </a:r>
            <a:r>
              <a:rPr lang="en-CA" sz="1600" dirty="0" err="1"/>
              <a:t>StatsCanada</a:t>
            </a:r>
            <a:r>
              <a:rPr lang="en-CA" sz="1600" dirty="0"/>
              <a:t> websites which make it a sustainable source for this solution.</a:t>
            </a:r>
          </a:p>
          <a:p>
            <a:pPr marL="285750" indent="-285750">
              <a:buFont typeface="Arial" panose="020B0604020202020204" pitchFamily="34" charset="0"/>
              <a:buChar char="•"/>
            </a:pPr>
            <a:r>
              <a:rPr lang="en-CA" sz="1600" dirty="0"/>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600" dirty="0"/>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676226" y="2612046"/>
            <a:ext cx="7395656" cy="400110"/>
          </a:xfrm>
          <a:prstGeom prst="rect">
            <a:avLst/>
          </a:prstGeom>
          <a:noFill/>
        </p:spPr>
        <p:txBody>
          <a:bodyPr wrap="square" rtlCol="0">
            <a:spAutoFit/>
          </a:bodyPr>
          <a:lstStyle/>
          <a:p>
            <a:r>
              <a:rPr lang="en-CA" sz="2000" dirty="0"/>
              <a:t>[</a:t>
            </a:r>
            <a:r>
              <a:rPr lang="en-CA" sz="1100" dirty="0"/>
              <a:t>Date, Hour, Temperature, Dew Point, Relative Humidity, Wind Speed, </a:t>
            </a:r>
            <a:r>
              <a:rPr lang="en-CA" sz="1100" dirty="0" err="1"/>
              <a:t>Sample_Region</a:t>
            </a:r>
            <a:r>
              <a:rPr lang="en-CA" sz="1100" dirty="0"/>
              <a:t>, Forecast Difference, Price</a:t>
            </a:r>
            <a:r>
              <a:rPr lang="en-CA" sz="2000" dirty="0"/>
              <a:t>]</a:t>
            </a: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2126</TotalTime>
  <Words>1141</Words>
  <Application>Microsoft Office PowerPoint</Application>
  <PresentationFormat>Widescreen</PresentationFormat>
  <Paragraphs>103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Arial</vt:lpstr>
      <vt:lpstr>Helvetica Neue</vt:lpstr>
      <vt:lpstr>Roboto</vt:lpstr>
      <vt:lpstr>Century Gothic</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Technical Roadmap</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53</cp:revision>
  <dcterms:modified xsi:type="dcterms:W3CDTF">2020-02-29T00:48:08Z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